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74" r:id="rId7"/>
    <p:sldId id="275" r:id="rId8"/>
    <p:sldId id="276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PMingLiu" panose="02020500000000000000" pitchFamily="18" charset="-120"/>
      <p:regular r:id="rId28"/>
    </p:embeddedFont>
    <p:embeddedFont>
      <p:font typeface="Helvetica Neue" panose="020B0604020202020204" charset="0"/>
      <p:regular r:id="rId29"/>
      <p:bold r:id="rId30"/>
      <p:italic r:id="rId31"/>
      <p:boldItalic r:id="rId32"/>
    </p:embeddedFont>
    <p:embeddedFont>
      <p:font typeface="Consolas" panose="020B0609020204030204" pitchFamily="49" charset="0"/>
      <p:regular r:id="rId33"/>
      <p:bold r:id="rId34"/>
      <p:italic r:id="rId35"/>
      <p:boldItalic r:id="rId36"/>
    </p:embeddedFont>
    <p:embeddedFont>
      <p:font typeface="DFKai-SB" panose="03000509000000000000" pitchFamily="65" charset="-120"/>
      <p:regular r:id="rId37"/>
    </p:embeddedFont>
    <p:embeddedFont>
      <p:font typeface="Cambria Math" panose="02040503050406030204" pitchFamily="18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i3tDsarO5ODkY+ADOTq7GtATNj3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2182D8A-1250-46DB-B259-E1B14384FDFC}">
  <a:tblStyle styleId="{C2182D8A-1250-46DB-B259-E1B14384FDF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54C86AD-2DBE-4313-8260-78F8CD35F5C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686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customschemas.google.com/relationships/presentationmetadata" Target="meta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133794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" name="Google Shape;11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zh-TW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32504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7eaf57399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27eaf57399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127eaf57399_0_1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6931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274fac4f03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274fac4f03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1274fac4f03_0_1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60301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139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b793088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b793088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11b793088b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4083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23574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4542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283112f75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283112f75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1283112f75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54834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283112f75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283112f75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1283112f75e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3524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5" name="Google Shape;29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2503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12d72cd25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g112d72cd25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" name="Google Shape;119;g112d72cd252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2820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8617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274fac4f0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274fac4f0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1274fac4f03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6386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274fac4f0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274fac4f0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1274fac4f03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4450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74fac4f0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274fac4f03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1274fac4f03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6842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27eaf5739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27eaf5739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127eaf57399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12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27eaf57399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27eaf57399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127eaf57399_0_2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6041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7eaf5739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7eaf5739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127eaf57399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282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84" name="Google Shape;84;p2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5" name="Google Shape;85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3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2" name="Google Shape;92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3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f903778e9d_0_72"/>
          <p:cNvSpPr txBox="1">
            <a:spLocks noGrp="1"/>
          </p:cNvSpPr>
          <p:nvPr>
            <p:ph type="title"/>
          </p:nvPr>
        </p:nvSpPr>
        <p:spPr>
          <a:xfrm>
            <a:off x="538753" y="406842"/>
            <a:ext cx="80727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800" b="1" i="0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gf903778e9d_0_72"/>
          <p:cNvSpPr txBox="1">
            <a:spLocks noGrp="1"/>
          </p:cNvSpPr>
          <p:nvPr>
            <p:ph type="ftr" idx="11"/>
          </p:nvPr>
        </p:nvSpPr>
        <p:spPr>
          <a:xfrm>
            <a:off x="3111119" y="6377939"/>
            <a:ext cx="2928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gf903778e9d_0_72"/>
          <p:cNvSpPr txBox="1">
            <a:spLocks noGrp="1"/>
          </p:cNvSpPr>
          <p:nvPr>
            <p:ph type="dt" idx="10"/>
          </p:nvPr>
        </p:nvSpPr>
        <p:spPr>
          <a:xfrm>
            <a:off x="457517" y="6377939"/>
            <a:ext cx="2104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gf903778e9d_0_72"/>
          <p:cNvSpPr txBox="1">
            <a:spLocks noGrp="1"/>
          </p:cNvSpPr>
          <p:nvPr>
            <p:ph type="sldNum" idx="12"/>
          </p:nvPr>
        </p:nvSpPr>
        <p:spPr>
          <a:xfrm>
            <a:off x="8360785" y="6297821"/>
            <a:ext cx="2616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9525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525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525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525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525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9525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525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9525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9525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525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f903778e9d_0_185"/>
          <p:cNvSpPr txBox="1">
            <a:spLocks noGrp="1"/>
          </p:cNvSpPr>
          <p:nvPr>
            <p:ph type="title"/>
          </p:nvPr>
        </p:nvSpPr>
        <p:spPr>
          <a:xfrm>
            <a:off x="538753" y="406842"/>
            <a:ext cx="80727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800" b="1" i="0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gf903778e9d_0_185"/>
          <p:cNvSpPr txBox="1">
            <a:spLocks noGrp="1"/>
          </p:cNvSpPr>
          <p:nvPr>
            <p:ph type="body" idx="1"/>
          </p:nvPr>
        </p:nvSpPr>
        <p:spPr>
          <a:xfrm>
            <a:off x="536354" y="1653870"/>
            <a:ext cx="8077500" cy="4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  <a:defRPr sz="2800" b="0" i="0">
                <a:solidFill>
                  <a:schemeClr val="hlink"/>
                </a:solidFill>
                <a:latin typeface="DFKai-SB"/>
                <a:ea typeface="DFKai-SB"/>
                <a:cs typeface="DFKai-SB"/>
                <a:sym typeface="DFKai-SB"/>
              </a:defRPr>
            </a:lvl1pPr>
            <a:lvl2pPr marL="914400" lvl="1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gf903778e9d_0_185"/>
          <p:cNvSpPr txBox="1">
            <a:spLocks noGrp="1"/>
          </p:cNvSpPr>
          <p:nvPr>
            <p:ph type="ftr" idx="11"/>
          </p:nvPr>
        </p:nvSpPr>
        <p:spPr>
          <a:xfrm>
            <a:off x="3111119" y="6377939"/>
            <a:ext cx="2928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gf903778e9d_0_185"/>
          <p:cNvSpPr txBox="1">
            <a:spLocks noGrp="1"/>
          </p:cNvSpPr>
          <p:nvPr>
            <p:ph type="dt" idx="10"/>
          </p:nvPr>
        </p:nvSpPr>
        <p:spPr>
          <a:xfrm>
            <a:off x="457517" y="6377939"/>
            <a:ext cx="2104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gf903778e9d_0_185"/>
          <p:cNvSpPr txBox="1">
            <a:spLocks noGrp="1"/>
          </p:cNvSpPr>
          <p:nvPr>
            <p:ph type="sldNum" idx="12"/>
          </p:nvPr>
        </p:nvSpPr>
        <p:spPr>
          <a:xfrm>
            <a:off x="8360785" y="6297821"/>
            <a:ext cx="2616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9525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525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525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525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525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9525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525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9525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9525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525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OBJECT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903778e9d_0_916"/>
          <p:cNvSpPr txBox="1">
            <a:spLocks noGrp="1"/>
          </p:cNvSpPr>
          <p:nvPr>
            <p:ph type="ctrTitle"/>
          </p:nvPr>
        </p:nvSpPr>
        <p:spPr>
          <a:xfrm>
            <a:off x="769488" y="2052221"/>
            <a:ext cx="7611300" cy="10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8000" b="1" i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gf903778e9d_0_916"/>
          <p:cNvSpPr txBox="1">
            <a:spLocks noGrp="1"/>
          </p:cNvSpPr>
          <p:nvPr>
            <p:ph type="subTitle" idx="1"/>
          </p:nvPr>
        </p:nvSpPr>
        <p:spPr>
          <a:xfrm>
            <a:off x="769575" y="3684318"/>
            <a:ext cx="7611300" cy="8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  <a:defRPr sz="6600" b="1" i="0">
                <a:solidFill>
                  <a:srgbClr val="008000"/>
                </a:solidFill>
                <a:latin typeface="DFKai-SB"/>
                <a:ea typeface="DFKai-SB"/>
                <a:cs typeface="DFKai-SB"/>
                <a:sym typeface="DFKai-SB"/>
              </a:defRPr>
            </a:lvl1pPr>
            <a:lvl2pPr lvl="1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gf903778e9d_0_916"/>
          <p:cNvSpPr txBox="1">
            <a:spLocks noGrp="1"/>
          </p:cNvSpPr>
          <p:nvPr>
            <p:ph type="ftr" idx="11"/>
          </p:nvPr>
        </p:nvSpPr>
        <p:spPr>
          <a:xfrm>
            <a:off x="3111119" y="6377939"/>
            <a:ext cx="2928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gf903778e9d_0_916"/>
          <p:cNvSpPr txBox="1">
            <a:spLocks noGrp="1"/>
          </p:cNvSpPr>
          <p:nvPr>
            <p:ph type="dt" idx="10"/>
          </p:nvPr>
        </p:nvSpPr>
        <p:spPr>
          <a:xfrm>
            <a:off x="457517" y="6377939"/>
            <a:ext cx="2104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gf903778e9d_0_916"/>
          <p:cNvSpPr txBox="1">
            <a:spLocks noGrp="1"/>
          </p:cNvSpPr>
          <p:nvPr>
            <p:ph type="sldNum" idx="12"/>
          </p:nvPr>
        </p:nvSpPr>
        <p:spPr>
          <a:xfrm>
            <a:off x="8360785" y="6297821"/>
            <a:ext cx="2616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9525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525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525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525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525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9525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525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9525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9525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525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標題投影片">
  <p:cSld name="1_標題投影片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區段標題" type="secHead">
  <p:cSld name="SECTION_HEAD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TWO_OBJECTS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husthorng/horngjt/tree/book-1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husthorng/horngjt/blob/book-1/neural%20network.py" TargetMode="External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ynk.cloud/dashboard/61121/global/filter/352551/organization/61121/devices/377369/dashboard" TargetMode="External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hyperlink" Target="https://www.symbolab.com/solver/matrix-calculator/begin%7bpmatrix%7d2&amp;2&amp;1/end%7bpmatrix%7d/begin%7bpmatrix%7d1&amp;3/%202&amp;2/%203&amp;1/end%7bpmatrix%7d?or=input" TargetMode="External"/><Relationship Id="rId1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6" Type="http://schemas.openxmlformats.org/officeDocument/2006/relationships/hyperlink" Target="https://www.symbolab.com/solver/matrix-calculator/begin%7bpmatrix%7d2&amp;2&amp;1/%203&amp;4&amp;1/end%7bpmatrix%7d/begin%7bpmatrix%7d1&amp;3/%20%20%20%202&amp;2/%20%20%20%203&amp;1/end%7bpmatrix%7d?or=input" TargetMode="External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5.png"/><Relationship Id="rId10" Type="http://schemas.openxmlformats.org/officeDocument/2006/relationships/image" Target="../media/image11.png"/><Relationship Id="rId19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zh-yue.wikipedia.org/w/index.php?title=%E9%82%8F%E8%BC%AF%E5%87%BD%E6%95%B8&amp;action=edit&amp;redlink=1" TargetMode="External"/><Relationship Id="rId7" Type="http://schemas.openxmlformats.org/officeDocument/2006/relationships/hyperlink" Target="https://www.symbolab.com/solver/matrix-exponential-calculator/frac%7b1%7d%7b1+e%5e%7b-x%7d%7d?or=inpu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www.symbolab.com/solver/matrix-exponential-calculator/frac%7bd%7d%7bdx%7d/left(/frac%7b1%7d%7b1+e%5e%7b-x%7d%7d/right)?or=input" TargetMode="Externa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"/>
          <p:cNvSpPr txBox="1">
            <a:spLocks noGrp="1"/>
          </p:cNvSpPr>
          <p:nvPr>
            <p:ph type="ctrTitle"/>
          </p:nvPr>
        </p:nvSpPr>
        <p:spPr>
          <a:xfrm>
            <a:off x="2249230" y="3519989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15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neural networks</a:t>
            </a:r>
            <a:endParaRPr sz="31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"/>
          <p:cNvSpPr txBox="1">
            <a:spLocks noGrp="1"/>
          </p:cNvSpPr>
          <p:nvPr>
            <p:ph type="subTitle" idx="1"/>
          </p:nvPr>
        </p:nvSpPr>
        <p:spPr>
          <a:xfrm>
            <a:off x="5076056" y="6165304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zh-TW"/>
              <a:t>洪振聰</a:t>
            </a:r>
            <a:endParaRPr/>
          </a:p>
        </p:txBody>
      </p:sp>
      <p:sp>
        <p:nvSpPr>
          <p:cNvPr id="114" name="Google Shape;114;p1"/>
          <p:cNvSpPr/>
          <p:nvPr/>
        </p:nvSpPr>
        <p:spPr>
          <a:xfrm>
            <a:off x="3597975" y="2694107"/>
            <a:ext cx="413446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PYTHON</a:t>
            </a:r>
            <a:endParaRPr sz="3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">
            <a:hlinkClick r:id="rId4"/>
          </p:cNvPr>
          <p:cNvSpPr txBox="1"/>
          <p:nvPr/>
        </p:nvSpPr>
        <p:spPr>
          <a:xfrm>
            <a:off x="2090363" y="5377550"/>
            <a:ext cx="435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https://github.com/husthorng/horngjt/tree/book-1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g127eaf57399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6650"/>
            <a:ext cx="8839201" cy="5941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127eaf57399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5238" y="3717550"/>
            <a:ext cx="3267075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127eaf57399_1_0"/>
          <p:cNvSpPr/>
          <p:nvPr/>
        </p:nvSpPr>
        <p:spPr>
          <a:xfrm>
            <a:off x="2232375" y="5389875"/>
            <a:ext cx="1800000" cy="1518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127eaf57399_1_0"/>
          <p:cNvSpPr/>
          <p:nvPr/>
        </p:nvSpPr>
        <p:spPr>
          <a:xfrm>
            <a:off x="5532225" y="3581400"/>
            <a:ext cx="2934600" cy="2261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127eaf57399_1_0"/>
          <p:cNvSpPr txBox="1"/>
          <p:nvPr/>
        </p:nvSpPr>
        <p:spPr>
          <a:xfrm>
            <a:off x="2936275" y="160875"/>
            <a:ext cx="4695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Neural Network Training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g127eaf57399_1_0"/>
          <p:cNvSpPr txBox="1"/>
          <p:nvPr/>
        </p:nvSpPr>
        <p:spPr>
          <a:xfrm>
            <a:off x="5128400" y="60937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5"/>
              </a:rPr>
              <a:t>https://github.com/husthorng/horngjt/blob/book-1/neural%20network.py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g127eaf57399_0_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8450" y="1379200"/>
            <a:ext cx="630555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27eaf57399_0_222"/>
          <p:cNvSpPr txBox="1"/>
          <p:nvPr/>
        </p:nvSpPr>
        <p:spPr>
          <a:xfrm>
            <a:off x="6480951" y="1069375"/>
            <a:ext cx="26631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husthung.blogspot.com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3" name="Google Shape;233;g127eaf57399_0_2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11680"/>
            <a:ext cx="2460125" cy="532354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127eaf57399_0_222">
            <a:hlinkClick r:id="rId5"/>
          </p:cNvPr>
          <p:cNvSpPr txBox="1"/>
          <p:nvPr/>
        </p:nvSpPr>
        <p:spPr>
          <a:xfrm>
            <a:off x="2460125" y="6217900"/>
            <a:ext cx="4468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5"/>
              </a:rPr>
              <a:t>https://blynk.cloud/dashboard/61121/global/filter/352551/organization/61121/devices/377369/dashboard</a:t>
            </a:r>
            <a:endParaRPr/>
          </a:p>
        </p:txBody>
      </p:sp>
      <p:sp>
        <p:nvSpPr>
          <p:cNvPr id="235" name="Google Shape;235;g127eaf57399_0_222"/>
          <p:cNvSpPr txBox="1"/>
          <p:nvPr/>
        </p:nvSpPr>
        <p:spPr>
          <a:xfrm>
            <a:off x="3299375" y="188525"/>
            <a:ext cx="4315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SETUP IN  BLYNK 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g127eaf57399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25"/>
            <a:ext cx="8839201" cy="585949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127eaf57399_0_9"/>
          <p:cNvSpPr txBox="1"/>
          <p:nvPr/>
        </p:nvSpPr>
        <p:spPr>
          <a:xfrm>
            <a:off x="3194625" y="104750"/>
            <a:ext cx="4608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Arduino Program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g127eaf57399_0_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237" y="1370475"/>
            <a:ext cx="7019625" cy="5264726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127eaf57399_0_130"/>
          <p:cNvSpPr txBox="1"/>
          <p:nvPr/>
        </p:nvSpPr>
        <p:spPr>
          <a:xfrm>
            <a:off x="6480951" y="1069375"/>
            <a:ext cx="26631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husthung.blogspot.com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g127eaf57399_0_130"/>
          <p:cNvSpPr txBox="1"/>
          <p:nvPr/>
        </p:nvSpPr>
        <p:spPr>
          <a:xfrm>
            <a:off x="2524275" y="167575"/>
            <a:ext cx="6347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Runing in Arduino NodeMCU Boards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274fac4f03_0_123"/>
          <p:cNvSpPr txBox="1"/>
          <p:nvPr/>
        </p:nvSpPr>
        <p:spPr>
          <a:xfrm>
            <a:off x="361200" y="1441075"/>
            <a:ext cx="4210800" cy="51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import csv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import numpy as np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import pandas as pd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url = "https://raw.githubusercontent.com/husthorng/hello-world/neural/trainingdata.csv"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import numpy as np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def nonlin(x,deriv=False):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A=1/(1+np.exp(-x))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if(deriv==True):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return (A*(1-A))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return A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 print(nonlin(0,1))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numTag=2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records = pd.read_csv(url,encoding='utf-8')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 print(records.shape)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inputD=records.iloc[0:records.shape[0],0:records.shape[1]-numTag].values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targetD=records.iloc[:,list(records.shape[1]-np.arange(numTag,0,-1))].values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print(inputD)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print(targetD)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7" name="Google Shape;257;g1274fac4f03_0_123"/>
          <p:cNvSpPr txBox="1"/>
          <p:nvPr/>
        </p:nvSpPr>
        <p:spPr>
          <a:xfrm>
            <a:off x="5263600" y="1655725"/>
            <a:ext cx="36897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np.random.seed(1)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syn0=2*np.random.random((inputD.shape[1],4))-1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syn1=2*np.random.random((4,numTag))-1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print(syn0)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print(syn1)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"/>
          <p:cNvSpPr/>
          <p:nvPr/>
        </p:nvSpPr>
        <p:spPr>
          <a:xfrm>
            <a:off x="1134534" y="1430953"/>
            <a:ext cx="4572000" cy="55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import numpy as np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def nonlin(x,deriv=False):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if(deriv==True):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return (x*(1-x))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return 1/(1+np.exp(-x))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zh-TW" sz="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zh-TW" sz="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x=np.array([[0,0,1],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   [0,1,1],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   [1,0,1],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   [1,1,1]])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zh-TW" sz="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zh-TW" sz="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y=np.array([[0],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    [1],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    [1],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    [0]])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zh-TW" sz="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zh-TW" sz="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#seed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np.random.seed(1)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zh-TW" sz="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zh-TW" sz="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#Synapses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syn0=2*np.random.random((3,4))-1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syn1=2*np.random.random((4,1))-1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zh-TW" sz="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zh-TW" sz="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#Training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 j in range(6):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#layer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l0=x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l1=nonlin(np.dot(l0,syn0))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l2=nonlin(np.dot(l1,syn1))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#backpropagation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l2_error=y-l2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if(j % 1000)==0: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print("Error"+str(np.mean(np.abs(l2_error))))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l2_delta=l2_error*nonlin(l2,deriv=True)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l1_error=l2_delta.dot(syn1.T)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l1_delta=l1_error*nonlin(l1,deriv=True)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syn1 += l1.T.dot(l2_delta)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syn0 += l0.T.dot(l1_delta)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zh-TW" sz="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zh-TW" sz="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#print output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print("output after Training:")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print(l2)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zh-TW" sz="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80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b793088b9_0_0"/>
          <p:cNvSpPr txBox="1"/>
          <p:nvPr/>
        </p:nvSpPr>
        <p:spPr>
          <a:xfrm>
            <a:off x="424500" y="897525"/>
            <a:ext cx="5405400" cy="61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import csv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import numpy as np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import pandas as pd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url = "https://raw.githubusercontent.com/husthorng/hello-world/neural/trainingdata.csv"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import numpy as np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def nonlin(x,deriv=False):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A=1/(1+np.exp(-x))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if(deriv==True):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return (A*(1-A))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return A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 print(nonlin(0,1))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numTag=1   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hidden_node=5 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records = pd.read_csv(url,encoding='utf-8')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#print(records.shape)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inputD=records.iloc[0:records.shape[0],0:records.shape[1]-numTag].values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print(inputD.shape)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targetD=records.iloc[:,list(records.shape[1]-np.arange(numTag,0,-1))].values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#print(inputD)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#print(targetD)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np.random.seed(1)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syn0=2*np.random.random((inputD.shape[1],hidden_node))-1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syn1=2*np.random.random((hidden_node,numTag))-1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 print(syn0)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 print(syn1)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 j in range(60):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X=inputD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L0=nonlin(np.dot(inputD,syn0))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L1=nonlin(np.dot(L0,syn1))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#print(L1)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L1_error=targetD-L1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if(j % 10)==0: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print("Error"+str(np.mean(np.abs(L1_error))))    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#print(L1_error)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L1_delta=L1_error*nonlin(L1,deriv=True)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#print(L1_delta)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L0_error=L1_delta.dot(syn1.T)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L0_delta=L0_error*nonlin(L0,deriv=True)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syn1 += L0.T.dot(L1_delta)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syn0 += inputD.T.dot(L0_delta)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print("output after Training:")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print(L1)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df = pd.DataFrame(syn0)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print(df)    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df.to_csv("syn0.csv")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9" name="Google Shape;269;g11b793088b9_0_0"/>
          <p:cNvSpPr txBox="1"/>
          <p:nvPr/>
        </p:nvSpPr>
        <p:spPr>
          <a:xfrm>
            <a:off x="4688375" y="1330075"/>
            <a:ext cx="4273200" cy="51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 https://github.com/husthorng/hello-world/tree/neural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import csv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import numpy as np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import pandas as pd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import numpy as np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def nonlin(x,deriv=False):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A=1/(1+np.exp(-x))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if(deriv==True):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return (A*(1-A))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return A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 print(nonlin(0,1))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url = "https://raw.githubusercontent.com/husthorng/hello-world/neural/syn0.csv"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syn0t=pd.read_csv(url,encoding='utf-8')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syn0=syn0t.values[0:,1:]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url = "https://raw.githubusercontent.com/husthorng/hello-world/neural/syn1.csv"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syn1t=pd.read_csv(url,encoding='utf-8')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syn1=syn1t.values[0:,1:]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numTag=syn1.shape[1]   #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hidden_node=syn0.shape[0]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url = "https://raw.githubusercontent.com/husthorng/hello-world/neural/trainingdata.csv"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records = pd.read_csv(url,encoding='utf-8')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inputD=records.iloc[0:records.shape[0],0:records.shape[1]-numTag].values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tagetD=records.iloc[:,list(records.shape[1]-np.arange(numTag,0,-1))].values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print("\n ============input data:=========== ")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print(inputD)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print("\n ============layer 0 weight:=======")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print(syn0)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print("\n=============layer 1 weight:=======")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print(syn1)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 print(nonlin(inputD.dot(syn0)))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L0OT=nonlin(inputD.dot(syn0))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L1OT=nonlin(L0OT.dot(syn1))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df = pd.DataFrame(L1OT)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df[df&gt;0.5]=1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df[df&lt;0.5]=0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print("\n=======output value:=======")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print(df.values)</a:t>
            </a:r>
            <a:endParaRPr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"/>
          <p:cNvSpPr/>
          <p:nvPr/>
        </p:nvSpPr>
        <p:spPr>
          <a:xfrm>
            <a:off x="101601" y="1411955"/>
            <a:ext cx="4572000" cy="452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import numpy as np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vartab=[[0,10],[1,11],[2,12],[3,13],[4,14],[5,15],[6,10],[7,11],[8,12],[9,13],[10,14]]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Const_A=3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vartab.insert(0,[0,Const_A])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def myfun(st,ev):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sum=0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x=st</a:t>
            </a:r>
            <a:endParaRPr sz="120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xmax=ev</a:t>
            </a:r>
            <a:endParaRPr sz="120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step=0.01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while True: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y=Const_A/(np.exp(-x)+1)-np.sin(x)+1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sum+=step*y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x+=step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if x &gt; xmax: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break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return sum;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 x in vartab: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print(myfun(x[0],x[1]))</a:t>
            </a:r>
            <a:endParaRPr/>
          </a:p>
        </p:txBody>
      </p:sp>
      <p:sp>
        <p:nvSpPr>
          <p:cNvPr id="275" name="Google Shape;275;p4"/>
          <p:cNvSpPr/>
          <p:nvPr/>
        </p:nvSpPr>
        <p:spPr>
          <a:xfrm>
            <a:off x="5664200" y="2151783"/>
            <a:ext cx="2099733" cy="267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8.10742249101133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36.116851627279026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38.561146209279435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40.915570311485446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41.788149205704194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40.77448769191489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38.97795608714274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14.237561671466672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15.289546474027617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17.02608890408746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17.854035147450556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17.013433287639646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0" name="Google Shape;280;p5"/>
          <p:cNvGraphicFramePr/>
          <p:nvPr/>
        </p:nvGraphicFramePr>
        <p:xfrm>
          <a:off x="262467" y="20661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{D54C86AD-2DBE-4313-8260-78F8CD35F5CB}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209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1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2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3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4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19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20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21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22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23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1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2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3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4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5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20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21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22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23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24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1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1.163472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3.452163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8.107422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15.6898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25.90363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405.4997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445.8478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488.6957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534.463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582.7241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2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17.48806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26.80246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36.11685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45.43125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54.74564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194.4616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203.776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213.0904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222.4048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231.7192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3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19.17033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28.86574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38.56115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48.25655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57.95196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203.3831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213.0785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222.7739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232.4693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242.1647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4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21.15061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31.03309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40.91557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50.79805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60.68053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208.9178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218.8002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228.6827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238.5652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248.4477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5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21.86579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31.82697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41.78815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51.74933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61.7105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211.1282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221.0893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231.0505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241.0117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250.9729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6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20.79097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30.78273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40.77449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50.76625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60.75801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210.6344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220.6262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230.6179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240.6097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250.6015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7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18.97145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28.9747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38.97796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48.98121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58.98446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209.0332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219.0365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229.0397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239.043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249.0462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8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6.222447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10.23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14.23756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18.24512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22.25268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82.36603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86.37359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90.38115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94.3887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98.39626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9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7.271345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11.28045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15.28955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19.29865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23.30775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83.44426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87.45336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91.46246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95.47156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99.48066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10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9.006751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13.01642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17.02609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21.03576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25.04543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85.19046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89.20013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93.2098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97.21947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101.2291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11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9.834279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13.84416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17.85404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21.86391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25.87379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86.02197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90.03184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94.04172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98.0516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102.0615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12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8.993523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13.00348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17.01343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21.02339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25.03334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85.18267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89.19263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93.20258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97.21254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101.2225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g1283112f75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50" y="1397575"/>
            <a:ext cx="8839199" cy="4907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g112d72cd252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762" y="1494101"/>
            <a:ext cx="8030477" cy="44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112d72cd252_0_1"/>
          <p:cNvSpPr txBox="1"/>
          <p:nvPr/>
        </p:nvSpPr>
        <p:spPr>
          <a:xfrm>
            <a:off x="6480951" y="1069375"/>
            <a:ext cx="26631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husthung.blogspot.com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g1283112f75e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050" y="1165550"/>
            <a:ext cx="7508899" cy="546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19" descr="027_067f39dd-231c-432e-88e6-52fc4e49add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"/>
          <p:cNvSpPr txBox="1"/>
          <p:nvPr/>
        </p:nvSpPr>
        <p:spPr>
          <a:xfrm>
            <a:off x="126070" y="1167107"/>
            <a:ext cx="3099600" cy="554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318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28" name="Google Shape;128;p2"/>
          <p:cNvSpPr/>
          <p:nvPr/>
        </p:nvSpPr>
        <p:spPr>
          <a:xfrm>
            <a:off x="1236134" y="3937000"/>
            <a:ext cx="491066" cy="431800"/>
          </a:xfrm>
          <a:prstGeom prst="ellipse">
            <a:avLst/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"/>
          <p:cNvSpPr txBox="1"/>
          <p:nvPr/>
        </p:nvSpPr>
        <p:spPr>
          <a:xfrm>
            <a:off x="1306412" y="3999011"/>
            <a:ext cx="4169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"/>
          <p:cNvSpPr/>
          <p:nvPr/>
        </p:nvSpPr>
        <p:spPr>
          <a:xfrm>
            <a:off x="1283100" y="4572000"/>
            <a:ext cx="491066" cy="431800"/>
          </a:xfrm>
          <a:prstGeom prst="ellipse">
            <a:avLst/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"/>
          <p:cNvSpPr txBox="1"/>
          <p:nvPr/>
        </p:nvSpPr>
        <p:spPr>
          <a:xfrm>
            <a:off x="1353378" y="4634011"/>
            <a:ext cx="4169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"/>
          <p:cNvSpPr/>
          <p:nvPr/>
        </p:nvSpPr>
        <p:spPr>
          <a:xfrm>
            <a:off x="1306412" y="5253106"/>
            <a:ext cx="491066" cy="431800"/>
          </a:xfrm>
          <a:prstGeom prst="ellipse">
            <a:avLst/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"/>
          <p:cNvSpPr txBox="1"/>
          <p:nvPr/>
        </p:nvSpPr>
        <p:spPr>
          <a:xfrm>
            <a:off x="1409919" y="5323124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"/>
          <p:cNvSpPr/>
          <p:nvPr/>
        </p:nvSpPr>
        <p:spPr>
          <a:xfrm>
            <a:off x="3158068" y="4152900"/>
            <a:ext cx="491066" cy="431800"/>
          </a:xfrm>
          <a:prstGeom prst="ellipse">
            <a:avLst/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"/>
          <p:cNvSpPr/>
          <p:nvPr/>
        </p:nvSpPr>
        <p:spPr>
          <a:xfrm>
            <a:off x="3155523" y="4953336"/>
            <a:ext cx="491066" cy="431800"/>
          </a:xfrm>
          <a:prstGeom prst="ellipse">
            <a:avLst/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"/>
          <p:cNvSpPr txBox="1"/>
          <p:nvPr/>
        </p:nvSpPr>
        <p:spPr>
          <a:xfrm>
            <a:off x="3155523" y="5015347"/>
            <a:ext cx="547787" cy="3385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137" name="Google Shape;137;p2"/>
          <p:cNvCxnSpPr>
            <a:stCxn id="128" idx="6"/>
            <a:endCxn id="136" idx="1"/>
          </p:cNvCxnSpPr>
          <p:nvPr/>
        </p:nvCxnSpPr>
        <p:spPr>
          <a:xfrm>
            <a:off x="1727200" y="4152900"/>
            <a:ext cx="1428300" cy="10317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8" name="Google Shape;138;p2"/>
          <p:cNvCxnSpPr>
            <a:stCxn id="128" idx="6"/>
          </p:cNvCxnSpPr>
          <p:nvPr/>
        </p:nvCxnSpPr>
        <p:spPr>
          <a:xfrm>
            <a:off x="1727200" y="4152900"/>
            <a:ext cx="1431000" cy="2160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9" name="Google Shape;139;p2"/>
          <p:cNvCxnSpPr>
            <a:stCxn id="130" idx="6"/>
            <a:endCxn id="134" idx="2"/>
          </p:cNvCxnSpPr>
          <p:nvPr/>
        </p:nvCxnSpPr>
        <p:spPr>
          <a:xfrm rot="10800000" flipH="1">
            <a:off x="1774166" y="4368800"/>
            <a:ext cx="1383900" cy="4191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0" name="Google Shape;140;p2"/>
          <p:cNvCxnSpPr>
            <a:stCxn id="132" idx="6"/>
          </p:cNvCxnSpPr>
          <p:nvPr/>
        </p:nvCxnSpPr>
        <p:spPr>
          <a:xfrm rot="10800000" flipH="1">
            <a:off x="1797478" y="4368906"/>
            <a:ext cx="1360500" cy="11001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1" name="Google Shape;141;p2"/>
          <p:cNvSpPr/>
          <p:nvPr/>
        </p:nvSpPr>
        <p:spPr>
          <a:xfrm>
            <a:off x="2139438" y="3986772"/>
            <a:ext cx="515398" cy="30777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42" name="Google Shape;142;p2"/>
          <p:cNvSpPr/>
          <p:nvPr/>
        </p:nvSpPr>
        <p:spPr>
          <a:xfrm>
            <a:off x="2344751" y="4343860"/>
            <a:ext cx="515398" cy="30777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43" name="Google Shape;143;p2"/>
          <p:cNvSpPr/>
          <p:nvPr/>
        </p:nvSpPr>
        <p:spPr>
          <a:xfrm>
            <a:off x="1791862" y="5008432"/>
            <a:ext cx="515398" cy="30777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44" name="Google Shape;144;p2"/>
          <p:cNvSpPr/>
          <p:nvPr/>
        </p:nvSpPr>
        <p:spPr>
          <a:xfrm>
            <a:off x="1797478" y="4226521"/>
            <a:ext cx="519566" cy="30777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145" name="Google Shape;145;p2"/>
          <p:cNvCxnSpPr>
            <a:stCxn id="130" idx="6"/>
            <a:endCxn id="135" idx="2"/>
          </p:cNvCxnSpPr>
          <p:nvPr/>
        </p:nvCxnSpPr>
        <p:spPr>
          <a:xfrm>
            <a:off x="1774166" y="4787900"/>
            <a:ext cx="1381500" cy="3813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6" name="Google Shape;146;p2"/>
          <p:cNvCxnSpPr>
            <a:stCxn id="132" idx="6"/>
            <a:endCxn id="136" idx="1"/>
          </p:cNvCxnSpPr>
          <p:nvPr/>
        </p:nvCxnSpPr>
        <p:spPr>
          <a:xfrm rot="10800000" flipH="1">
            <a:off x="1797478" y="5184606"/>
            <a:ext cx="1358100" cy="2844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7" name="Google Shape;147;p2"/>
          <p:cNvSpPr/>
          <p:nvPr/>
        </p:nvSpPr>
        <p:spPr>
          <a:xfrm>
            <a:off x="1977118" y="4733725"/>
            <a:ext cx="519566" cy="30777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48" name="Google Shape;148;p2"/>
          <p:cNvSpPr/>
          <p:nvPr/>
        </p:nvSpPr>
        <p:spPr>
          <a:xfrm>
            <a:off x="2271611" y="5207000"/>
            <a:ext cx="478648" cy="30777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49" name="Google Shape;149;p2"/>
          <p:cNvSpPr/>
          <p:nvPr/>
        </p:nvSpPr>
        <p:spPr>
          <a:xfrm>
            <a:off x="3225801" y="4214911"/>
            <a:ext cx="405239" cy="30777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50" name="Google Shape;150;p2"/>
          <p:cNvSpPr/>
          <p:nvPr/>
        </p:nvSpPr>
        <p:spPr>
          <a:xfrm>
            <a:off x="4539796" y="2491225"/>
            <a:ext cx="2535300" cy="24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 numpy as np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lxy=[[2,2],[3,4]]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w=[[1,2,3],[3,2,1]]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x in lxy: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x.append(1)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print(lxy)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arxy=np.array(lxy)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wt=np.array(w)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print(arxy)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print(wt.T)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print(np.dot(arxy,wt.T))</a:t>
            </a:r>
            <a:endParaRPr/>
          </a:p>
        </p:txBody>
      </p:sp>
      <p:pic>
        <p:nvPicPr>
          <p:cNvPr id="151" name="Google Shape;151;p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227496" y="2517464"/>
            <a:ext cx="1764104" cy="2073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">
            <a:hlinkClick r:id="rId13"/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420300" y="5813851"/>
            <a:ext cx="2025771" cy="7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">
            <a:hlinkClick r:id="rId13"/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21738" y="5996200"/>
            <a:ext cx="231457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">
            <a:hlinkClick r:id="rId16"/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020250" y="5316202"/>
            <a:ext cx="2535300" cy="729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79625" y="1907825"/>
            <a:ext cx="3977106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79625" y="2526250"/>
            <a:ext cx="3745811" cy="805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986446" y="1590975"/>
            <a:ext cx="4005155" cy="8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"/>
          <p:cNvSpPr txBox="1"/>
          <p:nvPr/>
        </p:nvSpPr>
        <p:spPr>
          <a:xfrm>
            <a:off x="6480951" y="1069375"/>
            <a:ext cx="26631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husthung.blogspot.com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74fac4f03_0_8"/>
          <p:cNvSpPr txBox="1"/>
          <p:nvPr/>
        </p:nvSpPr>
        <p:spPr>
          <a:xfrm>
            <a:off x="3480875" y="292425"/>
            <a:ext cx="4339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 b="1">
                <a:solidFill>
                  <a:srgbClr val="202122"/>
                </a:solidFill>
                <a:highlight>
                  <a:srgbClr val="FFFFFF"/>
                </a:highlight>
              </a:rPr>
              <a:t>sigmoid function</a:t>
            </a:r>
            <a:endParaRPr sz="3000"/>
          </a:p>
        </p:txBody>
      </p:sp>
      <p:sp>
        <p:nvSpPr>
          <p:cNvPr id="165" name="Google Shape;165;g1274fac4f03_0_8"/>
          <p:cNvSpPr txBox="1"/>
          <p:nvPr/>
        </p:nvSpPr>
        <p:spPr>
          <a:xfrm>
            <a:off x="283000" y="1405575"/>
            <a:ext cx="8735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202122"/>
                </a:solidFill>
                <a:highlight>
                  <a:srgbClr val="FFFFFF"/>
                </a:highlight>
              </a:rPr>
              <a:t>Sigmoid 函數係</a:t>
            </a:r>
            <a:r>
              <a:rPr lang="zh-TW" sz="2400">
                <a:solidFill>
                  <a:srgbClr val="BA0000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邏輯函數</a:t>
            </a:r>
            <a:r>
              <a:rPr lang="zh-TW" sz="2400">
                <a:solidFill>
                  <a:srgbClr val="202122"/>
                </a:solidFill>
                <a:highlight>
                  <a:srgbClr val="FFFFFF"/>
                </a:highlight>
              </a:rPr>
              <a:t>（logistic function）：</a:t>
            </a:r>
            <a:endParaRPr sz="2400"/>
          </a:p>
        </p:txBody>
      </p:sp>
      <p:pic>
        <p:nvPicPr>
          <p:cNvPr id="166" name="Google Shape;166;g1274fac4f03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620" y="1899438"/>
            <a:ext cx="3173717" cy="6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1274fac4f03_0_8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7950" y="1953300"/>
            <a:ext cx="2704200" cy="221592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1274fac4f03_0_8"/>
          <p:cNvSpPr txBox="1"/>
          <p:nvPr/>
        </p:nvSpPr>
        <p:spPr>
          <a:xfrm>
            <a:off x="641450" y="1953300"/>
            <a:ext cx="301800" cy="53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>
                <a:latin typeface="Calibri"/>
                <a:ea typeface="Calibri"/>
                <a:cs typeface="Calibri"/>
                <a:sym typeface="Calibri"/>
              </a:rPr>
              <a:t>A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g1274fac4f03_0_8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403" y="2793100"/>
            <a:ext cx="4339200" cy="3475687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1274fac4f03_0_8"/>
          <p:cNvSpPr txBox="1"/>
          <p:nvPr/>
        </p:nvSpPr>
        <p:spPr>
          <a:xfrm>
            <a:off x="5093975" y="4388625"/>
            <a:ext cx="3000000" cy="21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import numpy as np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def nonlin(x,deriv=False):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A=1/(1+np.exp(-x))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if(deriv==True):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return (A*(1-A))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return A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print(nonlin(0,0))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1" name="Google Shape;171;g1274fac4f03_0_8"/>
          <p:cNvSpPr txBox="1"/>
          <p:nvPr/>
        </p:nvSpPr>
        <p:spPr>
          <a:xfrm>
            <a:off x="6480951" y="1069375"/>
            <a:ext cx="26631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husthung.blogspot.com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g1274fac4f03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25875"/>
            <a:ext cx="8839201" cy="4880862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1274fac4f03_0_21"/>
          <p:cNvSpPr txBox="1"/>
          <p:nvPr/>
        </p:nvSpPr>
        <p:spPr>
          <a:xfrm>
            <a:off x="6480951" y="1069375"/>
            <a:ext cx="26631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husthung.blogspot.com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10" y="1823528"/>
            <a:ext cx="4152900" cy="353686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字方塊 2"/>
              <p:cNvSpPr txBox="1"/>
              <p:nvPr/>
            </p:nvSpPr>
            <p:spPr>
              <a:xfrm>
                <a:off x="5119641" y="1823528"/>
                <a:ext cx="35049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𝑛𝑒𝑡</m:t>
                          </m:r>
                        </m:e>
                        <m:sub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8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</m:t>
                      </m:r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641" y="1823528"/>
                <a:ext cx="3504998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870" r="-870" b="-173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3"/>
              <p:cNvSpPr txBox="1"/>
              <p:nvPr/>
            </p:nvSpPr>
            <p:spPr>
              <a:xfrm>
                <a:off x="5119641" y="2300032"/>
                <a:ext cx="2038828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e>
                        <m:sub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𝑛𝑒𝑡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641" y="2300032"/>
                <a:ext cx="2038828" cy="52501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/>
              <p:cNvSpPr txBox="1"/>
              <p:nvPr/>
            </p:nvSpPr>
            <p:spPr>
              <a:xfrm>
                <a:off x="5119640" y="3303334"/>
                <a:ext cx="372352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𝑛𝑒𝑡</m:t>
                          </m:r>
                        </m:e>
                        <m:sub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8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TW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TW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</m:t>
                      </m:r>
                    </m:oMath>
                  </m:oMathPara>
                </a14:m>
                <a:endParaRPr lang="zh-TW" altLang="en-US" sz="1800" dirty="0"/>
              </a:p>
              <a:p>
                <a:endParaRPr lang="zh-TW" altLang="en-US" sz="1800" dirty="0"/>
              </a:p>
            </p:txBody>
          </p:sp>
        </mc:Choice>
        <mc:Fallback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640" y="3303334"/>
                <a:ext cx="3723520" cy="5539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/>
              <p:cNvSpPr txBox="1"/>
              <p:nvPr/>
            </p:nvSpPr>
            <p:spPr>
              <a:xfrm>
                <a:off x="5199613" y="3861372"/>
                <a:ext cx="2027606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e>
                        <m:sub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𝑛𝑒𝑡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9613" y="3861372"/>
                <a:ext cx="2027606" cy="52501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/>
              <p:cNvSpPr txBox="1"/>
              <p:nvPr/>
            </p:nvSpPr>
            <p:spPr>
              <a:xfrm>
                <a:off x="5199613" y="4728995"/>
                <a:ext cx="3455626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altLang="zh-TW" sz="18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9613" y="4728995"/>
                <a:ext cx="3455626" cy="67076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5228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字方塊 1"/>
              <p:cNvSpPr txBox="1"/>
              <p:nvPr/>
            </p:nvSpPr>
            <p:spPr>
              <a:xfrm>
                <a:off x="763414" y="2610484"/>
                <a:ext cx="3199466" cy="573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  <m:r>
                        <a:rPr lang="en-US" altLang="zh-TW" sz="1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e>
                            <m:sub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e>
                            <m:sub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414" y="2610484"/>
                <a:ext cx="3199466" cy="57374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字方塊 2"/>
              <p:cNvSpPr txBox="1"/>
              <p:nvPr/>
            </p:nvSpPr>
            <p:spPr>
              <a:xfrm>
                <a:off x="763414" y="1632710"/>
                <a:ext cx="3455626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altLang="zh-TW" sz="18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414" y="1632710"/>
                <a:ext cx="3455626" cy="67076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3"/>
              <p:cNvSpPr txBox="1"/>
              <p:nvPr/>
            </p:nvSpPr>
            <p:spPr>
              <a:xfrm>
                <a:off x="763414" y="3491244"/>
                <a:ext cx="45643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𝑡𝑎𝑟𝑔𝑒𝑡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) [</m:t>
                      </m:r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e>
                        <m:sub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e>
                            <m:sub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altLang="zh-TW" sz="180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e>
                        <m:sub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414" y="3491244"/>
                <a:ext cx="4564391" cy="276999"/>
              </a:xfrm>
              <a:prstGeom prst="rect">
                <a:avLst/>
              </a:prstGeom>
              <a:blipFill rotWithShape="0">
                <a:blip r:embed="rId4"/>
                <a:stretch>
                  <a:fillRect t="-2222" b="-4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/>
              <p:cNvSpPr txBox="1"/>
              <p:nvPr/>
            </p:nvSpPr>
            <p:spPr>
              <a:xfrm>
                <a:off x="763413" y="3936756"/>
                <a:ext cx="9932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e>
                        <m:sub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413" y="3936756"/>
                <a:ext cx="993221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227" r="-1227"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/>
              <p:cNvSpPr txBox="1"/>
              <p:nvPr/>
            </p:nvSpPr>
            <p:spPr>
              <a:xfrm>
                <a:off x="763414" y="4548069"/>
                <a:ext cx="1904624" cy="573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TW" sz="18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TW" sz="18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  <m:f>
                        <m:f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414" y="4548069"/>
                <a:ext cx="1904624" cy="57374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7275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字方塊 1"/>
              <p:cNvSpPr txBox="1"/>
              <p:nvPr/>
            </p:nvSpPr>
            <p:spPr>
              <a:xfrm>
                <a:off x="138725" y="1243410"/>
                <a:ext cx="2841932" cy="5097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zh-TW" alt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num>
                        <m:den>
                          <m:r>
                            <a:rPr lang="zh-TW" alt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zh-TW" alt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zh-TW" alt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1600" dirty="0"/>
              </a:p>
            </p:txBody>
          </p:sp>
        </mc:Choice>
        <mc:Fallback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25" y="1243410"/>
                <a:ext cx="2841932" cy="50975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138725" y="2081105"/>
                <a:ext cx="3199466" cy="5836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i="1">
                            <a:latin typeface="+mj-lt"/>
                          </a:rPr>
                        </m:ctrlPr>
                      </m:fPr>
                      <m:num>
                        <m:r>
                          <a:rPr lang="zh-TW" altLang="en-US" sz="2000" i="1">
                            <a:latin typeface="+mj-lt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+mj-lt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+mj-lt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TW" sz="2000" i="1">
                                <a:latin typeface="+mj-lt"/>
                              </a:rPr>
                              <m:t>𝑡𝑜𝑡𝑎𝑙</m:t>
                            </m:r>
                          </m:sub>
                        </m:sSub>
                      </m:num>
                      <m:den>
                        <m:r>
                          <a:rPr lang="zh-TW" altLang="en-US" sz="2000" i="1">
                            <a:latin typeface="+mj-lt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+mj-lt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+mj-lt"/>
                              </a:rPr>
                              <m:t>𝑜𝑢𝑡</m:t>
                            </m:r>
                          </m:e>
                          <m:sub>
                            <m:r>
                              <a:rPr lang="en-US" altLang="zh-TW" sz="2000" i="1">
                                <a:latin typeface="+mj-lt"/>
                              </a:rPr>
                              <m:t>h</m:t>
                            </m:r>
                            <m:r>
                              <a:rPr lang="en-US" altLang="zh-TW" sz="2000" i="1">
                                <a:latin typeface="+mj-lt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TW" sz="2000" i="1">
                        <a:latin typeface="+mj-lt"/>
                      </a:rPr>
                      <m:t>=</m:t>
                    </m:r>
                    <m:f>
                      <m:fPr>
                        <m:ctrlPr>
                          <a:rPr lang="en-US" altLang="zh-TW" sz="2000" i="1">
                            <a:latin typeface="+mj-lt"/>
                          </a:rPr>
                        </m:ctrlPr>
                      </m:fPr>
                      <m:num>
                        <m:r>
                          <a:rPr lang="zh-TW" altLang="en-US" sz="2000" i="1">
                            <a:latin typeface="+mj-lt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+mj-lt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+mj-lt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TW" sz="2000" i="1">
                                <a:latin typeface="+mj-lt"/>
                              </a:rPr>
                              <m:t>𝑜</m:t>
                            </m:r>
                            <m:r>
                              <a:rPr lang="en-US" altLang="zh-TW" sz="2000" i="1">
                                <a:latin typeface="+mj-lt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zh-TW" altLang="en-US" sz="2000" i="1">
                            <a:latin typeface="+mj-lt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+mj-lt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+mj-lt"/>
                              </a:rPr>
                              <m:t>𝑜𝑢𝑡</m:t>
                            </m:r>
                          </m:e>
                          <m:sub>
                            <m:r>
                              <a:rPr lang="en-US" altLang="zh-TW" sz="2000" i="1">
                                <a:latin typeface="+mj-lt"/>
                              </a:rPr>
                              <m:t>h</m:t>
                            </m:r>
                            <m:r>
                              <a:rPr lang="en-US" altLang="zh-TW" sz="2000" i="1">
                                <a:latin typeface="+mj-lt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TW" sz="2000" dirty="0" smtClean="0">
                    <a:latin typeface="+mj-lt"/>
                  </a:rPr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i="1">
                            <a:latin typeface="+mj-lt"/>
                          </a:rPr>
                        </m:ctrlPr>
                      </m:fPr>
                      <m:num>
                        <m:r>
                          <a:rPr lang="zh-TW" altLang="en-US" sz="2000" i="1">
                            <a:latin typeface="+mj-lt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+mj-lt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+mj-lt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TW" sz="2000" i="1">
                                <a:latin typeface="+mj-lt"/>
                              </a:rPr>
                              <m:t>𝑜</m:t>
                            </m:r>
                            <m:r>
                              <a:rPr lang="en-US" altLang="zh-TW" sz="2000" b="0" i="1" smtClean="0">
                                <a:latin typeface="+mj-lt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zh-TW" altLang="en-US" sz="2000" i="1">
                            <a:latin typeface="+mj-lt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+mj-lt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+mj-lt"/>
                              </a:rPr>
                              <m:t>𝑜𝑢𝑡</m:t>
                            </m:r>
                          </m:e>
                          <m:sub>
                            <m:r>
                              <a:rPr lang="en-US" altLang="zh-TW" sz="2000" i="1">
                                <a:latin typeface="+mj-lt"/>
                              </a:rPr>
                              <m:t>h</m:t>
                            </m:r>
                            <m:r>
                              <a:rPr lang="en-US" altLang="zh-TW" sz="2000" i="1" smtClean="0">
                                <a:latin typeface="+mj-lt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sz="2000" dirty="0">
                  <a:latin typeface="+mj-lt"/>
                </a:endParaRPr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25" y="2081105"/>
                <a:ext cx="3199466" cy="58362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016" y="1443966"/>
            <a:ext cx="4399984" cy="26782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138725" y="3058391"/>
                <a:ext cx="2387320" cy="583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TW" sz="2000" dirty="0" smtClean="0"/>
                  <a:t>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25" y="3058391"/>
                <a:ext cx="2387320" cy="58362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138725" y="4869588"/>
                <a:ext cx="1270091" cy="583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TW" sz="2000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25" y="4869588"/>
                <a:ext cx="1270091" cy="58362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138725" y="4424584"/>
                <a:ext cx="42454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𝑜𝑢𝑡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altLang="zh-TW" sz="1800" dirty="0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𝑜𝑢𝑡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25" y="4424584"/>
                <a:ext cx="4245458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0" y="5571745"/>
                <a:ext cx="2612061" cy="5383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𝑡𝑎𝑟𝑔𝑒𝑡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71745"/>
                <a:ext cx="2612061" cy="53835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138725" y="3765291"/>
                <a:ext cx="7049726" cy="7492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1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sz="1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TW" sz="1800" dirty="0" smtClean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1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sz="1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1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sz="1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sz="1800" dirty="0"/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25" y="3765291"/>
                <a:ext cx="7049726" cy="74924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單箭頭接點 11"/>
          <p:cNvCxnSpPr/>
          <p:nvPr/>
        </p:nvCxnSpPr>
        <p:spPr>
          <a:xfrm flipH="1">
            <a:off x="706170" y="1753165"/>
            <a:ext cx="506994" cy="464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H="1">
            <a:off x="773770" y="2571950"/>
            <a:ext cx="635046" cy="583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stCxn id="5" idx="2"/>
          </p:cNvCxnSpPr>
          <p:nvPr/>
        </p:nvCxnSpPr>
        <p:spPr>
          <a:xfrm flipH="1">
            <a:off x="706170" y="3642012"/>
            <a:ext cx="626215" cy="302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H="1">
            <a:off x="878186" y="3612333"/>
            <a:ext cx="1240325" cy="1358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矩形 20"/>
              <p:cNvSpPr/>
              <p:nvPr/>
            </p:nvSpPr>
            <p:spPr>
              <a:xfrm>
                <a:off x="4839096" y="4703003"/>
                <a:ext cx="2362698" cy="5346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1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zh-TW" altLang="en-US" sz="1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TW" sz="1800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𝑜𝑢𝑡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1800" dirty="0" smtClean="0"/>
                  <a:t>(1-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𝑜𝑢𝑡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1800" dirty="0" smtClean="0"/>
                  <a:t>)</a:t>
                </a:r>
                <a:endParaRPr lang="zh-TW" altLang="en-US" sz="1800" dirty="0"/>
              </a:p>
            </p:txBody>
          </p:sp>
        </mc:Choice>
        <mc:Fallback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096" y="4703003"/>
                <a:ext cx="2362698" cy="534698"/>
              </a:xfrm>
              <a:prstGeom prst="rect">
                <a:avLst/>
              </a:prstGeom>
              <a:blipFill rotWithShape="0">
                <a:blip r:embed="rId10"/>
                <a:stretch>
                  <a:fillRect r="-15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矩形 21"/>
              <p:cNvSpPr/>
              <p:nvPr/>
            </p:nvSpPr>
            <p:spPr>
              <a:xfrm>
                <a:off x="4839096" y="5689473"/>
                <a:ext cx="1059393" cy="5323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1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zh-TW" altLang="en-US" sz="1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TW" sz="1800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096" y="5689473"/>
                <a:ext cx="1059393" cy="53239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矩形 22"/>
              <p:cNvSpPr/>
              <p:nvPr/>
            </p:nvSpPr>
            <p:spPr>
              <a:xfrm>
                <a:off x="4839096" y="5313683"/>
                <a:ext cx="312168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1600" dirty="0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zh-TW" altLang="en-US" sz="1600" dirty="0"/>
              </a:p>
            </p:txBody>
          </p:sp>
        </mc:Choice>
        <mc:Fallback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096" y="5313683"/>
                <a:ext cx="3121688" cy="338554"/>
              </a:xfrm>
              <a:prstGeom prst="rect">
                <a:avLst/>
              </a:prstGeom>
              <a:blipFill rotWithShape="0">
                <a:blip r:embed="rId1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單箭頭接點 24"/>
          <p:cNvCxnSpPr/>
          <p:nvPr/>
        </p:nvCxnSpPr>
        <p:spPr>
          <a:xfrm>
            <a:off x="1973655" y="1665838"/>
            <a:ext cx="2933323" cy="3128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2669522" y="1659380"/>
            <a:ext cx="2193715" cy="4030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矩形 27"/>
              <p:cNvSpPr/>
              <p:nvPr/>
            </p:nvSpPr>
            <p:spPr>
              <a:xfrm>
                <a:off x="79826" y="6214129"/>
                <a:ext cx="2067554" cy="4356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𝑜𝑢𝑡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 smtClean="0"/>
                  <a:t>(1-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𝑜𝑢𝑡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 smtClean="0"/>
                  <a:t>)</a:t>
                </a:r>
                <a:endParaRPr lang="zh-TW" altLang="en-US" dirty="0"/>
              </a:p>
            </p:txBody>
          </p:sp>
        </mc:Choice>
        <mc:Fallback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6" y="6214129"/>
                <a:ext cx="2067554" cy="43569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939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74fac4f03_0_28"/>
          <p:cNvSpPr/>
          <p:nvPr/>
        </p:nvSpPr>
        <p:spPr>
          <a:xfrm>
            <a:off x="1178350" y="2775800"/>
            <a:ext cx="320700" cy="27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1274fac4f03_0_28"/>
          <p:cNvSpPr/>
          <p:nvPr/>
        </p:nvSpPr>
        <p:spPr>
          <a:xfrm>
            <a:off x="1178350" y="5248375"/>
            <a:ext cx="320700" cy="27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6" name="Google Shape;186;g1274fac4f03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400" y="4952650"/>
            <a:ext cx="412125" cy="596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1274fac4f03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7363" y="2575900"/>
            <a:ext cx="412137" cy="625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1274fac4f03_0_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800" y="2138888"/>
            <a:ext cx="914400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1274fac4f03_0_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525" y="2650663"/>
            <a:ext cx="914400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1274fac4f03_0_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2675" y="3176250"/>
            <a:ext cx="8001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1274fac4f03_0_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100" y="4642225"/>
            <a:ext cx="8001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1274fac4f03_0_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100" y="5137525"/>
            <a:ext cx="8001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1274fac4f03_0_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100" y="5651000"/>
            <a:ext cx="8001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1274fac4f03_0_28"/>
          <p:cNvSpPr/>
          <p:nvPr/>
        </p:nvSpPr>
        <p:spPr>
          <a:xfrm>
            <a:off x="3297750" y="2755663"/>
            <a:ext cx="320700" cy="27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5" name="Google Shape;195;g1274fac4f03_0_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4925" y="2630525"/>
            <a:ext cx="914400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1274fac4f03_0_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62075" y="3156113"/>
            <a:ext cx="8001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1274fac4f03_0_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36900" y="2125675"/>
            <a:ext cx="8001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1274fac4f03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3650" y="2586665"/>
            <a:ext cx="482100" cy="69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1274fac4f03_0_28"/>
          <p:cNvSpPr/>
          <p:nvPr/>
        </p:nvSpPr>
        <p:spPr>
          <a:xfrm>
            <a:off x="3334350" y="5226763"/>
            <a:ext cx="320700" cy="27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0" name="Google Shape;200;g1274fac4f03_0_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0100" y="5115913"/>
            <a:ext cx="8001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1274fac4f03_0_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0100" y="5629388"/>
            <a:ext cx="8001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1274fac4f03_0_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5175" y="4573863"/>
            <a:ext cx="914400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1274fac4f03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4388" y="4968825"/>
            <a:ext cx="412137" cy="6253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g1274fac4f03_0_28"/>
          <p:cNvCxnSpPr/>
          <p:nvPr/>
        </p:nvCxnSpPr>
        <p:spPr>
          <a:xfrm>
            <a:off x="2207650" y="2023675"/>
            <a:ext cx="20400" cy="384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g1274fac4f03_0_28"/>
          <p:cNvCxnSpPr/>
          <p:nvPr/>
        </p:nvCxnSpPr>
        <p:spPr>
          <a:xfrm rot="10800000" flipH="1">
            <a:off x="91975" y="3919175"/>
            <a:ext cx="4497000" cy="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" name="Google Shape;206;g1274fac4f03_0_28"/>
          <p:cNvSpPr txBox="1"/>
          <p:nvPr/>
        </p:nvSpPr>
        <p:spPr>
          <a:xfrm>
            <a:off x="351125" y="1469575"/>
            <a:ext cx="5886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Calibri"/>
                <a:ea typeface="Calibri"/>
                <a:cs typeface="Calibri"/>
                <a:sym typeface="Calibri"/>
              </a:rPr>
              <a:t>0,0,1 -&gt;0               1,0,1 -&gt;1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1274fac4f03_0_28"/>
          <p:cNvSpPr txBox="1"/>
          <p:nvPr/>
        </p:nvSpPr>
        <p:spPr>
          <a:xfrm>
            <a:off x="351125" y="3979675"/>
            <a:ext cx="5886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Calibri"/>
                <a:ea typeface="Calibri"/>
                <a:cs typeface="Calibri"/>
                <a:sym typeface="Calibri"/>
              </a:rPr>
              <a:t>1,1,1 -&gt;1               0,1,1 -&gt;0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g1274fac4f03_0_28"/>
          <p:cNvSpPr/>
          <p:nvPr/>
        </p:nvSpPr>
        <p:spPr>
          <a:xfrm>
            <a:off x="6628750" y="2206188"/>
            <a:ext cx="320700" cy="27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" name="Google Shape;209;g1274fac4f03_0_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5925" y="2081050"/>
            <a:ext cx="914400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1274fac4f03_0_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7900" y="1576200"/>
            <a:ext cx="8001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1274fac4f03_0_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7900" y="2646563"/>
            <a:ext cx="914400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1274fac4f03_0_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27875" y="1650893"/>
            <a:ext cx="1499925" cy="1499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3" name="Google Shape;213;g1274fac4f03_0_28"/>
          <p:cNvGraphicFramePr/>
          <p:nvPr/>
        </p:nvGraphicFramePr>
        <p:xfrm>
          <a:off x="4720725" y="3651425"/>
          <a:ext cx="4183100" cy="2743020"/>
        </p:xfrm>
        <a:graphic>
          <a:graphicData uri="http://schemas.openxmlformats.org/drawingml/2006/table">
            <a:tbl>
              <a:tblPr>
                <a:noFill/>
                <a:tableStyleId>{C2182D8A-1250-46DB-B259-E1B14384FDFC}</a:tableStyleId>
              </a:tblPr>
              <a:tblGrid>
                <a:gridCol w="1045775"/>
                <a:gridCol w="1045775"/>
                <a:gridCol w="1045775"/>
                <a:gridCol w="1045775"/>
              </a:tblGrid>
              <a:tr h="378175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Input</a:t>
                      </a:r>
                      <a:endParaRPr sz="1800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output</a:t>
                      </a:r>
                      <a:endParaRPr sz="1800"/>
                    </a:p>
                  </a:txBody>
                  <a:tcPr marL="91425" marR="91425" marT="91425" marB="91425"/>
                </a:tc>
              </a:tr>
              <a:tr h="378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</a:t>
                      </a:r>
                      <a:endParaRPr sz="1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</a:t>
                      </a:r>
                      <a:endParaRPr sz="1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</a:t>
                      </a:r>
                      <a:endParaRPr sz="1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</a:tr>
              <a:tr h="378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L="91425" marR="91425" marT="91425" marB="91425"/>
                </a:tc>
              </a:tr>
              <a:tr h="378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L="91425" marR="91425" marT="91425" marB="91425"/>
                </a:tc>
              </a:tr>
              <a:tr h="378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</a:t>
                      </a:r>
                      <a:endParaRPr sz="1800"/>
                    </a:p>
                  </a:txBody>
                  <a:tcPr marL="91425" marR="91425" marT="91425" marB="91425"/>
                </a:tc>
              </a:tr>
              <a:tr h="378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?</a:t>
                      </a:r>
                      <a:endParaRPr sz="18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214" name="Google Shape;214;g1274fac4f03_0_28"/>
          <p:cNvSpPr txBox="1"/>
          <p:nvPr/>
        </p:nvSpPr>
        <p:spPr>
          <a:xfrm>
            <a:off x="6480951" y="1069375"/>
            <a:ext cx="26631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husthung.blogspot.com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2467</Words>
  <Application>Microsoft Office PowerPoint</Application>
  <PresentationFormat>如螢幕大小 (4:3)</PresentationFormat>
  <Paragraphs>443</Paragraphs>
  <Slides>21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9" baseType="lpstr">
      <vt:lpstr>Calibri</vt:lpstr>
      <vt:lpstr>PMingLiu</vt:lpstr>
      <vt:lpstr>Helvetica Neue</vt:lpstr>
      <vt:lpstr>Consolas</vt:lpstr>
      <vt:lpstr>DFKai-SB</vt:lpstr>
      <vt:lpstr>Arial</vt:lpstr>
      <vt:lpstr>Cambria Math</vt:lpstr>
      <vt:lpstr>Office 佈景主題</vt:lpstr>
      <vt:lpstr>neural networks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</dc:title>
  <dc:creator>user</dc:creator>
  <cp:lastModifiedBy>振聰 洪</cp:lastModifiedBy>
  <cp:revision>12</cp:revision>
  <dcterms:created xsi:type="dcterms:W3CDTF">2015-04-06T08:00:32Z</dcterms:created>
  <dcterms:modified xsi:type="dcterms:W3CDTF">2022-05-16T08:22:35Z</dcterms:modified>
</cp:coreProperties>
</file>